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615" autoAdjust="0"/>
    <p:restoredTop sz="94660"/>
  </p:normalViewPr>
  <p:slideViewPr>
    <p:cSldViewPr snapToGrid="0" showGuides="1">
      <p:cViewPr>
        <p:scale>
          <a:sx n="66" d="100"/>
          <a:sy n="66" d="100"/>
        </p:scale>
        <p:origin x="1448" y="-328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荒金 恵太(ARAGANE Keita)" userId="98265746-7cec-4926-a85b-93e46c25f3b0" providerId="ADAL" clId="{92AC1FAD-E9FE-47AE-AE4A-6A2AC250D7F6}"/>
    <pc:docChg chg="modSld">
      <pc:chgData name="荒金 恵太(ARAGANE Keita)" userId="98265746-7cec-4926-a85b-93e46c25f3b0" providerId="ADAL" clId="{92AC1FAD-E9FE-47AE-AE4A-6A2AC250D7F6}" dt="2025-04-23T07:43:47.334" v="9" actId="20577"/>
      <pc:docMkLst>
        <pc:docMk/>
      </pc:docMkLst>
      <pc:sldChg chg="modSp mod">
        <pc:chgData name="荒金 恵太(ARAGANE Keita)" userId="98265746-7cec-4926-a85b-93e46c25f3b0" providerId="ADAL" clId="{92AC1FAD-E9FE-47AE-AE4A-6A2AC250D7F6}" dt="2025-04-23T07:43:47.334" v="9" actId="20577"/>
        <pc:sldMkLst>
          <pc:docMk/>
          <pc:sldMk cId="2612588887" sldId="257"/>
        </pc:sldMkLst>
        <pc:graphicFrameChg chg="modGraphic">
          <ac:chgData name="荒金 恵太(ARAGANE Keita)" userId="98265746-7cec-4926-a85b-93e46c25f3b0" providerId="ADAL" clId="{92AC1FAD-E9FE-47AE-AE4A-6A2AC250D7F6}" dt="2025-04-23T07:43:47.334" v="9" actId="20577"/>
          <ac:graphicFrameMkLst>
            <pc:docMk/>
            <pc:sldMk cId="2612588887" sldId="257"/>
            <ac:graphicFrameMk id="9" creationId="{C278F32C-D0AC-3DEE-461A-CAADDE57AF93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40B36-5BC1-407C-BF05-707E8B6F5A4A}" type="datetimeFigureOut">
              <a:rPr kumimoji="1" lang="ja-JP" altLang="en-US" smtClean="0"/>
              <a:t>2025/4/23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2116C-09FB-4F11-A395-5C25D5DECE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6405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40B36-5BC1-407C-BF05-707E8B6F5A4A}" type="datetimeFigureOut">
              <a:rPr kumimoji="1" lang="ja-JP" altLang="en-US" smtClean="0"/>
              <a:t>2025/4/23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2116C-09FB-4F11-A395-5C25D5DECE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49377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40B36-5BC1-407C-BF05-707E8B6F5A4A}" type="datetimeFigureOut">
              <a:rPr kumimoji="1" lang="ja-JP" altLang="en-US" smtClean="0"/>
              <a:t>2025/4/23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2116C-09FB-4F11-A395-5C25D5DECE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0014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40B36-5BC1-407C-BF05-707E8B6F5A4A}" type="datetimeFigureOut">
              <a:rPr kumimoji="1" lang="ja-JP" altLang="en-US" smtClean="0"/>
              <a:t>2025/4/23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2116C-09FB-4F11-A395-5C25D5DECE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4335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40B36-5BC1-407C-BF05-707E8B6F5A4A}" type="datetimeFigureOut">
              <a:rPr kumimoji="1" lang="ja-JP" altLang="en-US" smtClean="0"/>
              <a:t>2025/4/23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2116C-09FB-4F11-A395-5C25D5DECE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0715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40B36-5BC1-407C-BF05-707E8B6F5A4A}" type="datetimeFigureOut">
              <a:rPr kumimoji="1" lang="ja-JP" altLang="en-US" smtClean="0"/>
              <a:t>2025/4/23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2116C-09FB-4F11-A395-5C25D5DECE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013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40B36-5BC1-407C-BF05-707E8B6F5A4A}" type="datetimeFigureOut">
              <a:rPr kumimoji="1" lang="ja-JP" altLang="en-US" smtClean="0"/>
              <a:t>2025/4/23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2116C-09FB-4F11-A395-5C25D5DECE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1485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40B36-5BC1-407C-BF05-707E8B6F5A4A}" type="datetimeFigureOut">
              <a:rPr kumimoji="1" lang="ja-JP" altLang="en-US" smtClean="0"/>
              <a:t>2025/4/23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2116C-09FB-4F11-A395-5C25D5DECE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3776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40B36-5BC1-407C-BF05-707E8B6F5A4A}" type="datetimeFigureOut">
              <a:rPr kumimoji="1" lang="ja-JP" altLang="en-US" smtClean="0"/>
              <a:t>2025/4/23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2116C-09FB-4F11-A395-5C25D5DECE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01428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40B36-5BC1-407C-BF05-707E8B6F5A4A}" type="datetimeFigureOut">
              <a:rPr kumimoji="1" lang="ja-JP" altLang="en-US" smtClean="0"/>
              <a:t>2025/4/23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2116C-09FB-4F11-A395-5C25D5DECE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98480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40B36-5BC1-407C-BF05-707E8B6F5A4A}" type="datetimeFigureOut">
              <a:rPr kumimoji="1" lang="ja-JP" altLang="en-US" smtClean="0"/>
              <a:t>2025/4/23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2116C-09FB-4F11-A395-5C25D5DECE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73397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40B36-5BC1-407C-BF05-707E8B6F5A4A}" type="datetimeFigureOut">
              <a:rPr kumimoji="1" lang="ja-JP" altLang="en-US" smtClean="0"/>
              <a:t>2025/4/23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22116C-09FB-4F11-A395-5C25D5DECE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6832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3145542-CD1B-D5BC-BF7B-9029F4B0839D}"/>
              </a:ext>
            </a:extLst>
          </p:cNvPr>
          <p:cNvSpPr txBox="1"/>
          <p:nvPr/>
        </p:nvSpPr>
        <p:spPr>
          <a:xfrm>
            <a:off x="346971" y="210332"/>
            <a:ext cx="615366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ja-JP" sz="1400" b="1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令和</a:t>
            </a:r>
            <a:r>
              <a:rPr lang="ja-JP" altLang="en-US" sz="1400" b="1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７</a:t>
            </a:r>
            <a:r>
              <a:rPr lang="ja-JP" altLang="ja-JP" sz="1400" b="1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年度「新しい東北」復興・創生の星顕彰</a:t>
            </a:r>
            <a:r>
              <a:rPr lang="ja-JP" altLang="en-US" sz="1400" b="1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推薦記入フォーム</a:t>
            </a:r>
            <a:endParaRPr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256A3994-5C46-7499-7095-0AB461CEAC8B}"/>
              </a:ext>
            </a:extLst>
          </p:cNvPr>
          <p:cNvSpPr txBox="1"/>
          <p:nvPr/>
        </p:nvSpPr>
        <p:spPr>
          <a:xfrm>
            <a:off x="346971" y="590381"/>
            <a:ext cx="328166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kumimoji="1"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推薦者について</a:t>
            </a:r>
            <a:r>
              <a:rPr kumimoji="1" lang="en-US" altLang="ja-JP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】※</a:t>
            </a:r>
            <a:r>
              <a:rPr kumimoji="1"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自薦の場合もご記入ください</a:t>
            </a:r>
          </a:p>
        </p:txBody>
      </p:sp>
      <p:graphicFrame>
        <p:nvGraphicFramePr>
          <p:cNvPr id="7" name="表 7">
            <a:extLst>
              <a:ext uri="{FF2B5EF4-FFF2-40B4-BE49-F238E27FC236}">
                <a16:creationId xmlns:a16="http://schemas.microsoft.com/office/drawing/2014/main" id="{67F04FD6-CB9B-F225-427A-1C725F2435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1451631"/>
              </p:ext>
            </p:extLst>
          </p:nvPr>
        </p:nvGraphicFramePr>
        <p:xfrm>
          <a:off x="415883" y="844297"/>
          <a:ext cx="6034266" cy="5029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43195">
                  <a:extLst>
                    <a:ext uri="{9D8B030D-6E8A-4147-A177-3AD203B41FA5}">
                      <a16:colId xmlns:a16="http://schemas.microsoft.com/office/drawing/2014/main" val="1123209049"/>
                    </a:ext>
                  </a:extLst>
                </a:gridCol>
                <a:gridCol w="1490225">
                  <a:extLst>
                    <a:ext uri="{9D8B030D-6E8A-4147-A177-3AD203B41FA5}">
                      <a16:colId xmlns:a16="http://schemas.microsoft.com/office/drawing/2014/main" val="3131564758"/>
                    </a:ext>
                  </a:extLst>
                </a:gridCol>
                <a:gridCol w="522514">
                  <a:extLst>
                    <a:ext uri="{9D8B030D-6E8A-4147-A177-3AD203B41FA5}">
                      <a16:colId xmlns:a16="http://schemas.microsoft.com/office/drawing/2014/main" val="1425276860"/>
                    </a:ext>
                  </a:extLst>
                </a:gridCol>
                <a:gridCol w="722812">
                  <a:extLst>
                    <a:ext uri="{9D8B030D-6E8A-4147-A177-3AD203B41FA5}">
                      <a16:colId xmlns:a16="http://schemas.microsoft.com/office/drawing/2014/main" val="2335064210"/>
                    </a:ext>
                  </a:extLst>
                </a:gridCol>
                <a:gridCol w="2255520">
                  <a:extLst>
                    <a:ext uri="{9D8B030D-6E8A-4147-A177-3AD203B41FA5}">
                      <a16:colId xmlns:a16="http://schemas.microsoft.com/office/drawing/2014/main" val="17693340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推薦者名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i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住所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kumimoji="1" lang="ja-JP" altLang="en-US" sz="105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633419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電話番号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i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メールアドレス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5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1673111"/>
                  </a:ext>
                </a:extLst>
              </a:tr>
            </a:tbl>
          </a:graphicData>
        </a:graphic>
      </p:graphicFrame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049880FE-43EA-CA0A-0545-C30F17F9CA0A}"/>
              </a:ext>
            </a:extLst>
          </p:cNvPr>
          <p:cNvSpPr txBox="1"/>
          <p:nvPr/>
        </p:nvSpPr>
        <p:spPr>
          <a:xfrm>
            <a:off x="346971" y="1474175"/>
            <a:ext cx="615366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kumimoji="1"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推薦する候補者について</a:t>
            </a:r>
            <a:r>
              <a:rPr kumimoji="1" lang="en-US" altLang="ja-JP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】※</a:t>
            </a:r>
            <a:r>
              <a:rPr kumimoji="1"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他薦の場合、推薦者にてわかる項目のみ記入ください。</a:t>
            </a:r>
            <a:endParaRPr kumimoji="1" lang="en-US" altLang="ja-JP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aphicFrame>
        <p:nvGraphicFramePr>
          <p:cNvPr id="9" name="表 7">
            <a:extLst>
              <a:ext uri="{FF2B5EF4-FFF2-40B4-BE49-F238E27FC236}">
                <a16:creationId xmlns:a16="http://schemas.microsoft.com/office/drawing/2014/main" id="{C278F32C-D0AC-3DEE-461A-CAADDE57AF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3106409"/>
              </p:ext>
            </p:extLst>
          </p:nvPr>
        </p:nvGraphicFramePr>
        <p:xfrm>
          <a:off x="434438" y="1749420"/>
          <a:ext cx="6051683" cy="759722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00711">
                  <a:extLst>
                    <a:ext uri="{9D8B030D-6E8A-4147-A177-3AD203B41FA5}">
                      <a16:colId xmlns:a16="http://schemas.microsoft.com/office/drawing/2014/main" val="1123209049"/>
                    </a:ext>
                  </a:extLst>
                </a:gridCol>
                <a:gridCol w="1227909">
                  <a:extLst>
                    <a:ext uri="{9D8B030D-6E8A-4147-A177-3AD203B41FA5}">
                      <a16:colId xmlns:a16="http://schemas.microsoft.com/office/drawing/2014/main" val="3131564758"/>
                    </a:ext>
                  </a:extLst>
                </a:gridCol>
                <a:gridCol w="627017">
                  <a:extLst>
                    <a:ext uri="{9D8B030D-6E8A-4147-A177-3AD203B41FA5}">
                      <a16:colId xmlns:a16="http://schemas.microsoft.com/office/drawing/2014/main" val="1425276860"/>
                    </a:ext>
                  </a:extLst>
                </a:gridCol>
                <a:gridCol w="653143">
                  <a:extLst>
                    <a:ext uri="{9D8B030D-6E8A-4147-A177-3AD203B41FA5}">
                      <a16:colId xmlns:a16="http://schemas.microsoft.com/office/drawing/2014/main" val="2335064210"/>
                    </a:ext>
                  </a:extLst>
                </a:gridCol>
                <a:gridCol w="696686">
                  <a:extLst>
                    <a:ext uri="{9D8B030D-6E8A-4147-A177-3AD203B41FA5}">
                      <a16:colId xmlns:a16="http://schemas.microsoft.com/office/drawing/2014/main" val="176933404"/>
                    </a:ext>
                  </a:extLst>
                </a:gridCol>
                <a:gridCol w="1846217">
                  <a:extLst>
                    <a:ext uri="{9D8B030D-6E8A-4147-A177-3AD203B41FA5}">
                      <a16:colId xmlns:a16="http://schemas.microsoft.com/office/drawing/2014/main" val="1243865933"/>
                    </a:ext>
                  </a:extLst>
                </a:gridCol>
              </a:tblGrid>
              <a:tr h="24341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自薦・他薦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▢自薦　▢他薦</a:t>
                      </a:r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i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他薦の場合、候補者の了解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5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00" b="0" i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▢あり　▢なし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6334190"/>
                  </a:ext>
                </a:extLst>
              </a:tr>
              <a:tr h="53108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候補者</a:t>
                      </a:r>
                      <a:endParaRPr kumimoji="1" lang="en-US" altLang="ja-JP" sz="105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05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個人・法人名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i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分野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▢  </a:t>
                      </a:r>
                      <a:r>
                        <a:rPr kumimoji="1" lang="ja-JP" altLang="ja-JP" sz="1000" kern="12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Ａ</a:t>
                      </a:r>
                      <a:r>
                        <a:rPr kumimoji="1" lang="en-US" altLang="ja-JP" sz="1000" kern="12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 </a:t>
                      </a:r>
                      <a:r>
                        <a:rPr kumimoji="1" lang="ja-JP" altLang="en-US" sz="1000" kern="12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震災伝承・教訓継承</a:t>
                      </a:r>
                      <a:endParaRPr kumimoji="1" lang="ja-JP" altLang="ja-JP" sz="1000" kern="12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▢  </a:t>
                      </a:r>
                      <a:r>
                        <a:rPr kumimoji="1" lang="ja-JP" altLang="ja-JP" sz="1000" kern="12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Ｂ</a:t>
                      </a:r>
                      <a:r>
                        <a:rPr kumimoji="1" lang="en-US" altLang="ja-JP" sz="1000" kern="12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 </a:t>
                      </a:r>
                      <a:r>
                        <a:rPr kumimoji="1" lang="ja-JP" altLang="ja-JP" sz="1000" kern="12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産業・生業の再生</a:t>
                      </a:r>
                      <a:r>
                        <a:rPr kumimoji="1" lang="ja-JP" altLang="en-US" sz="1000" kern="12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、</a:t>
                      </a:r>
                      <a:r>
                        <a:rPr kumimoji="1" lang="ja-JP" altLang="ja-JP" sz="1000" kern="12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被災者支援、住まいと</a:t>
                      </a:r>
                      <a:r>
                        <a:rPr kumimoji="1" lang="ja-JP" altLang="en-US" sz="1000" kern="12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　　</a:t>
                      </a:r>
                      <a:endParaRPr kumimoji="1" lang="en-US" altLang="ja-JP" sz="1000" kern="12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kern="12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　　　ま</a:t>
                      </a:r>
                      <a:r>
                        <a:rPr kumimoji="1" lang="ja-JP" altLang="ja-JP" sz="1000" kern="12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ちの復興</a:t>
                      </a:r>
                      <a:endParaRPr kumimoji="1" lang="en-US" altLang="ja-JP" sz="1000" kern="12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8732366"/>
                  </a:ext>
                </a:extLst>
              </a:tr>
              <a:tr h="38355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区分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r>
                        <a:rPr kumimoji="1" lang="ja-JP" altLang="en-US" sz="1000" spc="-30" baseline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▢自治体　▢公共団体・公益法人・財団法人　▢一般社団法人　▢特定非営利活動法人</a:t>
                      </a:r>
                      <a:endParaRPr kumimoji="1" lang="en-US" altLang="ja-JP" sz="1000" spc="-30" baseline="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▢任意団体　▢会社　▢個人　▢学校　▢その他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50" b="1" i="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ja-JP" sz="1000" kern="12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8865667"/>
                  </a:ext>
                </a:extLst>
              </a:tr>
              <a:tr h="24341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所在地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ja-JP" sz="1000" kern="12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0961771"/>
                  </a:ext>
                </a:extLst>
              </a:tr>
              <a:tr h="24341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電話番号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i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メールアドレス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5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1673111"/>
                  </a:ext>
                </a:extLst>
              </a:tr>
              <a:tr h="24341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代表者名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i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活動開始年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［西暦　　　　］年（</a:t>
                      </a:r>
                      <a:r>
                        <a:rPr kumimoji="1" lang="ja-JP" altLang="en-US" sz="8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追記情報　　　　　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）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1593718"/>
                  </a:ext>
                </a:extLst>
              </a:tr>
              <a:tr h="53108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復興庁に</a:t>
                      </a:r>
                      <a:endParaRPr kumimoji="1" lang="en-US" altLang="ja-JP" sz="105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05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係る履歴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表彰歴　［西暦　　　　］年、賞名（　　　　　　　　　　　　　　　　　　　）</a:t>
                      </a:r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支援事業等活用歴［西暦　　　　］年、事業名（　　　　　　　　　　　　　　）</a:t>
                      </a:r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事例集等掲載［西暦　　　　］年、事例集等名（　　　　　　　　　　　　　　）　　</a:t>
                      </a:r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50" b="1" i="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8321751"/>
                  </a:ext>
                </a:extLst>
              </a:tr>
              <a:tr h="39831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その他の表彰等履歴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表彰歴　［西暦　　　　］年、賞名（　　　　　　　　　　　　　　　　　　　）</a:t>
                      </a:r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その他（　　　　　　　　　　　　　　　　　　　　　　　　　　　　　　　　）</a:t>
                      </a:r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1450811"/>
                  </a:ext>
                </a:extLst>
              </a:tr>
              <a:tr h="141621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視点①復興の進捗に応じた課題に対応しているか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対応した課題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分野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A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：▢震災伝承活動の担い手の確保  ▢震災伝承活動の資金の確保　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　　  ▢震災遺構や伝承施設との連携　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　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     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▢その他（　　　　　　　　　　　　　　　　　　　）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分野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B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：▢水産加工業の振興　▢観光業の振興　▢風評対策への取組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　　  ▢福島イノベーションコースト構想の促進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　　  ▢心のケア・コミュニティ形成　▢移転元地等の活用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　　  ▢帰還等に向けた生活環境整備　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　　  ▢その他（　　　　　　　　　　　　　　　　　　　）</a:t>
                      </a:r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3440312"/>
                  </a:ext>
                </a:extLst>
              </a:tr>
              <a:tr h="676908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１</a:t>
                      </a:r>
                      <a:r>
                        <a:rPr kumimoji="1" lang="en-US" altLang="ja-JP" sz="105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.</a:t>
                      </a:r>
                      <a:r>
                        <a:rPr kumimoji="1" lang="ja-JP" altLang="en-US" sz="105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課題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r>
                        <a:rPr kumimoji="1" lang="ja-JP" altLang="en-US" sz="1050" b="0" i="0" u="none" strike="noStrike" kern="120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どのような理由で、どのような課題に着目したか（</a:t>
                      </a:r>
                      <a:r>
                        <a:rPr kumimoji="1" lang="en-US" altLang="ja-JP" sz="1050" b="0" i="0" u="none" strike="noStrike" kern="120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200</a:t>
                      </a:r>
                      <a:r>
                        <a:rPr kumimoji="1" lang="ja-JP" altLang="en-US" sz="1050" b="0" i="0" u="none" strike="noStrike" kern="120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字程度まで） </a:t>
                      </a:r>
                      <a:endParaRPr kumimoji="1" lang="en-US" altLang="ja-JP" sz="1050" b="0" i="0" u="none" strike="noStrike" kern="1200" baseline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  <a:p>
                      <a:endParaRPr kumimoji="1" lang="en-US" altLang="ja-JP" sz="1050" b="0" i="0" u="none" strike="noStrike" kern="1200" baseline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  <a:p>
                      <a:endParaRPr kumimoji="1" lang="en-US" altLang="ja-JP" sz="1050" b="0" i="0" u="none" strike="noStrike" kern="1200" baseline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  <a:p>
                      <a:endParaRPr kumimoji="1" lang="en-US" altLang="ja-JP" sz="1050" b="0" i="0" u="none" strike="noStrike" kern="1200" baseline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  <a:p>
                      <a:endParaRPr kumimoji="1" lang="ja-JP" altLang="en-US" sz="1050" b="0" i="0" u="none" strike="noStrike" kern="1200" baseline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7930424"/>
                  </a:ext>
                </a:extLst>
              </a:tr>
              <a:tr h="83876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視点③全国共通の課題解決に向けた先駆性・応用性があるか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r>
                        <a:rPr kumimoji="1" lang="ja-JP" altLang="en-US" sz="1050" b="0" i="0" u="none" strike="noStrike" kern="120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分野</a:t>
                      </a:r>
                      <a:r>
                        <a:rPr kumimoji="1" lang="en-US" altLang="ja-JP" sz="1050" b="0" i="0" u="none" strike="noStrike" kern="120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A</a:t>
                      </a:r>
                      <a:r>
                        <a:rPr kumimoji="1" lang="ja-JP" altLang="en-US" sz="1050" b="0" i="0" u="none" strike="noStrike" kern="120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：▢地域防災力の向上　</a:t>
                      </a:r>
                      <a:endParaRPr kumimoji="1" lang="en-US" altLang="ja-JP" sz="1050" b="0" i="0" u="none" strike="noStrike" kern="1200" baseline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  <a:p>
                      <a:r>
                        <a:rPr kumimoji="1" lang="ja-JP" altLang="en-US" sz="1050" b="0" i="0" u="none" strike="noStrike" kern="120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　　　  ▢他の被災地域等への知見・ノウハウの提供・協力</a:t>
                      </a:r>
                      <a:endParaRPr kumimoji="1" lang="en-US" altLang="ja-JP" sz="1050" b="0" i="0" u="none" strike="noStrike" kern="1200" baseline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0" i="0" u="none" strike="noStrike" kern="120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　　　  ▢ＳＤＧｓ　▢女性活躍　▢その他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　　　　　　　　　　　　　　）</a:t>
                      </a:r>
                      <a:r>
                        <a:rPr kumimoji="1" lang="ja-JP" altLang="en-US" sz="1050" b="0" i="0" u="none" strike="noStrike" kern="120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分野</a:t>
                      </a:r>
                      <a:r>
                        <a:rPr kumimoji="1" lang="en-US" altLang="ja-JP" sz="1050" b="0" i="0" u="none" strike="noStrike" kern="120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B</a:t>
                      </a:r>
                      <a:r>
                        <a:rPr kumimoji="1" lang="ja-JP" altLang="en-US" sz="1050" b="0" i="0" u="none" strike="noStrike" kern="120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：▢雇用創出　▢域内循環創出（複数企業の協働化等を含む）</a:t>
                      </a:r>
                      <a:endParaRPr kumimoji="1" lang="en-US" altLang="ja-JP" sz="1050" b="0" i="0" u="none" strike="noStrike" kern="1200" baseline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0" i="0" u="none" strike="noStrike" kern="120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　　　  ▢関係人口の拡大　▢地域との連携・協働　</a:t>
                      </a:r>
                      <a:endParaRPr kumimoji="1" lang="en-US" altLang="ja-JP" sz="1050" b="0" i="0" u="none" strike="noStrike" kern="1200" baseline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0" i="0" u="none" strike="noStrike" kern="120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　　　  ▢他の被災地域等への知見・ノウハウの提供・協力</a:t>
                      </a:r>
                      <a:r>
                        <a:rPr kumimoji="1" lang="en-US" altLang="ja-JP" sz="1050" b="0" i="0" u="none" strike="noStrike" kern="120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    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0" i="0" u="none" strike="noStrike" kern="120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　　　  ▢ＳＤＧｓ　▢女性活躍　▢その他</a:t>
                      </a:r>
                      <a:r>
                        <a:rPr kumimoji="1" lang="ja-JP" altLang="en-US" sz="105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　　　　　　　　　　　　　　）</a:t>
                      </a:r>
                      <a:endParaRPr kumimoji="1" lang="ja-JP" altLang="en-US" sz="1050" b="0" i="0" u="none" strike="noStrike" kern="1200" baseline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3055719"/>
                  </a:ext>
                </a:extLst>
              </a:tr>
              <a:tr h="1120229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5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2.</a:t>
                      </a:r>
                      <a:r>
                        <a:rPr kumimoji="1" lang="ja-JP" altLang="en-US" sz="105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取組内容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r>
                        <a:rPr kumimoji="1" lang="ja-JP" altLang="en-US" sz="1050" b="0" i="0" u="none" strike="noStrike" kern="120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取組内容（課題を解決するために、どのような取組を行っているか）（</a:t>
                      </a:r>
                      <a:r>
                        <a:rPr kumimoji="1" lang="en-US" altLang="ja-JP" sz="1050" b="0" i="0" u="none" strike="noStrike" kern="120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350</a:t>
                      </a:r>
                      <a:r>
                        <a:rPr kumimoji="1" lang="ja-JP" altLang="en-US" sz="1050" b="0" i="0" u="none" strike="noStrike" kern="120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字程度まで）</a:t>
                      </a:r>
                      <a:r>
                        <a:rPr kumimoji="1" lang="en-US" altLang="ja-JP" sz="1050" b="0" i="0" u="none" strike="noStrike" kern="120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※</a:t>
                      </a:r>
                      <a:r>
                        <a:rPr kumimoji="1" lang="ja-JP" altLang="en-US" sz="1050" b="0" i="0" u="none" strike="noStrike" kern="120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数値で示せるものは、可能な限り数値を用いて記載してください。 </a:t>
                      </a:r>
                      <a:endParaRPr kumimoji="1" lang="en-US" altLang="ja-JP" sz="1050" b="0" i="0" u="none" strike="noStrike" kern="1200" baseline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  <a:p>
                      <a:endParaRPr kumimoji="1" lang="en-US" altLang="ja-JP" sz="1050" b="0" i="0" u="none" strike="noStrike" kern="1200" baseline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  <a:p>
                      <a:endParaRPr kumimoji="1" lang="ja-JP" altLang="en-US" sz="1350" b="0" i="0" u="none" strike="noStrike" kern="1200" baseline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16715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30708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表 7">
            <a:extLst>
              <a:ext uri="{FF2B5EF4-FFF2-40B4-BE49-F238E27FC236}">
                <a16:creationId xmlns:a16="http://schemas.microsoft.com/office/drawing/2014/main" id="{C278F32C-D0AC-3DEE-461A-CAADDE57AF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0393025"/>
              </p:ext>
            </p:extLst>
          </p:nvPr>
        </p:nvGraphicFramePr>
        <p:xfrm>
          <a:off x="444910" y="963658"/>
          <a:ext cx="6051683" cy="682695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00711">
                  <a:extLst>
                    <a:ext uri="{9D8B030D-6E8A-4147-A177-3AD203B41FA5}">
                      <a16:colId xmlns:a16="http://schemas.microsoft.com/office/drawing/2014/main" val="1123209049"/>
                    </a:ext>
                  </a:extLst>
                </a:gridCol>
                <a:gridCol w="5050972">
                  <a:extLst>
                    <a:ext uri="{9D8B030D-6E8A-4147-A177-3AD203B41FA5}">
                      <a16:colId xmlns:a16="http://schemas.microsoft.com/office/drawing/2014/main" val="3131564758"/>
                    </a:ext>
                  </a:extLst>
                </a:gridCol>
              </a:tblGrid>
              <a:tr h="129973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視点②団体としての自立性・自走性があるか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b="0" i="0" u="none" strike="noStrike" kern="120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分野</a:t>
                      </a:r>
                      <a:r>
                        <a:rPr kumimoji="1" lang="en-US" altLang="ja-JP" sz="1050" b="0" i="0" u="none" strike="noStrike" kern="120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A</a:t>
                      </a:r>
                      <a:r>
                        <a:rPr kumimoji="1" lang="ja-JP" altLang="en-US" sz="1050" b="0" i="0" u="none" strike="noStrike" kern="120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：マネジメント体制</a:t>
                      </a:r>
                    </a:p>
                    <a:p>
                      <a:r>
                        <a:rPr kumimoji="1" lang="ja-JP" altLang="en-US" sz="1050" b="0" i="0" u="none" strike="noStrike" kern="120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　・前年度収入額（　　　　　　）円　　　</a:t>
                      </a:r>
                      <a:r>
                        <a:rPr kumimoji="1" lang="en-US" altLang="ja-JP" sz="1050" b="0" i="0" u="none" strike="noStrike" kern="120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※</a:t>
                      </a:r>
                      <a:r>
                        <a:rPr kumimoji="1" lang="ja-JP" altLang="en-US" sz="1050" b="0" i="0" u="none" strike="noStrike" kern="120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記入は任意です</a:t>
                      </a:r>
                    </a:p>
                    <a:p>
                      <a:r>
                        <a:rPr kumimoji="1" lang="ja-JP" altLang="en-US" sz="1050" b="0" i="0" u="none" strike="noStrike" kern="120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　・活動に携わる人員数（　　　　）人</a:t>
                      </a:r>
                      <a:endParaRPr kumimoji="1" lang="en-US" altLang="ja-JP" sz="1050" b="0" i="0" u="none" strike="noStrike" kern="1200" baseline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  <a:p>
                      <a:r>
                        <a:rPr kumimoji="1" lang="ja-JP" altLang="en-US" sz="1050" b="0" i="0" u="none" strike="noStrike" kern="120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分野</a:t>
                      </a:r>
                      <a:r>
                        <a:rPr kumimoji="1" lang="en-US" altLang="ja-JP" sz="1050" b="0" i="0" u="none" strike="noStrike" kern="120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B</a:t>
                      </a:r>
                      <a:r>
                        <a:rPr kumimoji="1" lang="ja-JP" altLang="en-US" sz="1050" b="0" i="0" u="none" strike="noStrike" kern="120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：マネジメント体制（産業・生業の再生）</a:t>
                      </a:r>
                      <a:endParaRPr kumimoji="1" lang="en-US" altLang="ja-JP" sz="1050" b="0" i="0" u="none" strike="noStrike" kern="1200" baseline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  <a:p>
                      <a:r>
                        <a:rPr kumimoji="1" lang="ja-JP" altLang="en-US" sz="1050" b="0" i="0" u="none" strike="noStrike" kern="120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　・前年度売上（　　　　　　）円　　　</a:t>
                      </a:r>
                      <a:r>
                        <a:rPr kumimoji="1" lang="en-US" altLang="ja-JP" sz="1050" b="0" i="0" u="none" strike="noStrike" kern="120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※</a:t>
                      </a:r>
                      <a:r>
                        <a:rPr kumimoji="1" lang="ja-JP" altLang="en-US" sz="1050" b="0" i="0" u="none" strike="noStrike" kern="120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記入は任意です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0" i="0" u="none" strike="noStrike" kern="120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　・従業員数（　　　　）人</a:t>
                      </a:r>
                    </a:p>
                    <a:p>
                      <a:r>
                        <a:rPr kumimoji="1" lang="ja-JP" altLang="en-US" sz="1050" b="0" i="0" u="none" strike="noStrike" kern="120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分野</a:t>
                      </a:r>
                      <a:r>
                        <a:rPr kumimoji="1" lang="en-US" altLang="ja-JP" sz="1050" b="0" i="0" u="none" strike="noStrike" kern="120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B</a:t>
                      </a:r>
                      <a:r>
                        <a:rPr kumimoji="1" lang="ja-JP" altLang="en-US" sz="1050" b="0" i="0" u="none" strike="noStrike" kern="120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：マネジメント体制（被災者支援、住まいとまちの復興）</a:t>
                      </a:r>
                    </a:p>
                    <a:p>
                      <a:r>
                        <a:rPr kumimoji="1" lang="ja-JP" altLang="en-US" sz="1050" b="0" i="0" u="none" strike="noStrike" kern="120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　・前年度収入額（　　　　　　）円　　　</a:t>
                      </a:r>
                      <a:r>
                        <a:rPr kumimoji="1" lang="en-US" altLang="ja-JP" sz="1050" b="0" i="0" u="none" strike="noStrike" kern="120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※</a:t>
                      </a:r>
                      <a:r>
                        <a:rPr kumimoji="1" lang="ja-JP" altLang="en-US" sz="1050" b="0" i="0" u="none" strike="noStrike" kern="120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記入は任意です</a:t>
                      </a:r>
                    </a:p>
                    <a:p>
                      <a:r>
                        <a:rPr kumimoji="1" lang="ja-JP" altLang="en-US" sz="1050" b="0" i="0" u="none" strike="noStrike" kern="120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　・活動に携わる人員（　　　　）人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3055719"/>
                  </a:ext>
                </a:extLst>
              </a:tr>
              <a:tr h="1128073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</a:t>
                      </a:r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．主な実績成果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b="0" i="0" u="none" strike="noStrike" kern="120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主な実績・成果（</a:t>
                      </a:r>
                      <a:r>
                        <a:rPr kumimoji="1" lang="en-US" altLang="ja-JP" sz="1050" b="0" i="0" u="none" strike="noStrike" kern="120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200</a:t>
                      </a:r>
                      <a:r>
                        <a:rPr kumimoji="1" lang="ja-JP" altLang="en-US" sz="1050" b="0" i="0" u="none" strike="noStrike" kern="120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字程度まで） </a:t>
                      </a:r>
                      <a:r>
                        <a:rPr kumimoji="1" lang="en-US" altLang="ja-JP" sz="1050" b="0" i="0" u="none" strike="noStrike" kern="120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※</a:t>
                      </a:r>
                      <a:r>
                        <a:rPr kumimoji="1" lang="ja-JP" altLang="en-US" sz="1050" b="0" i="0" u="none" strike="noStrike" kern="120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開催頻度、参加者数、新規雇用者数等、可能な限り数値を用いて表してください。 </a:t>
                      </a:r>
                    </a:p>
                    <a:p>
                      <a:r>
                        <a:rPr kumimoji="1" lang="ja-JP" altLang="en-US" sz="1050" b="0" i="0" u="none" strike="noStrike" kern="120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	</a:t>
                      </a:r>
                    </a:p>
                    <a:p>
                      <a:endParaRPr kumimoji="1" lang="en-US" altLang="ja-JP" sz="1050" b="0" i="0" u="none" strike="noStrike" kern="1200" baseline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  <a:p>
                      <a:endParaRPr kumimoji="1" lang="ja-JP" altLang="en-US" sz="1050" b="0" i="0" u="none" strike="noStrike" kern="1200" baseline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  <a:p>
                      <a:endParaRPr kumimoji="1" lang="en-US" altLang="ja-JP" sz="1050" b="0" i="0" u="none" strike="noStrike" kern="1200" baseline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  <a:p>
                      <a:endParaRPr kumimoji="1" lang="en-US" altLang="ja-JP" sz="1050" b="0" i="0" u="none" strike="noStrike" kern="1200" baseline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  <a:p>
                      <a:endParaRPr kumimoji="1" lang="ja-JP" altLang="en-US" sz="1050" b="0" i="0" u="none" strike="noStrike" kern="1200" baseline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1671514"/>
                  </a:ext>
                </a:extLst>
              </a:tr>
              <a:tr h="78474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視点➃新規性・将来性があるか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b="0" i="0" u="none" strike="noStrike" kern="120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新たな取組について、その概要（</a:t>
                      </a:r>
                      <a:r>
                        <a:rPr kumimoji="1" lang="en-US" altLang="ja-JP" sz="1050" b="0" i="0" u="none" strike="noStrike" kern="120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100</a:t>
                      </a:r>
                      <a:r>
                        <a:rPr kumimoji="1" lang="ja-JP" altLang="en-US" sz="1050" b="0" i="0" u="none" strike="noStrike" kern="120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字程度まで） </a:t>
                      </a:r>
                      <a:endParaRPr kumimoji="1" lang="en-US" altLang="ja-JP" sz="1050" b="0" i="0" u="none" strike="noStrike" kern="1200" baseline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  <a:p>
                      <a:endParaRPr kumimoji="1" lang="en-US" altLang="ja-JP" sz="1050" b="0" i="0" u="none" strike="noStrike" kern="1200" baseline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  <a:p>
                      <a:endParaRPr kumimoji="1" lang="ja-JP" altLang="en-US" sz="1050" b="0" i="0" u="none" strike="noStrike" kern="1200" baseline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1608935"/>
                  </a:ext>
                </a:extLst>
              </a:tr>
              <a:tr h="784746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5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4. </a:t>
                      </a:r>
                      <a:r>
                        <a:rPr kumimoji="1" lang="ja-JP" altLang="en-US" sz="105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今後のビジョン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b="0" i="0" u="none" strike="noStrike" kern="120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今後のビジョン（どのようなビジョン（将来像）を描いているか）（</a:t>
                      </a:r>
                      <a:r>
                        <a:rPr kumimoji="1" lang="en-US" altLang="ja-JP" sz="1050" b="0" i="0" u="none" strike="noStrike" kern="120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150</a:t>
                      </a:r>
                      <a:r>
                        <a:rPr kumimoji="1" lang="ja-JP" altLang="en-US" sz="1050" b="0" i="0" u="none" strike="noStrike" kern="120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字程度まで） </a:t>
                      </a:r>
                    </a:p>
                    <a:p>
                      <a:r>
                        <a:rPr kumimoji="1" lang="ja-JP" altLang="en-US" sz="1050" b="0" i="0" u="none" strike="noStrike" kern="120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	</a:t>
                      </a:r>
                    </a:p>
                    <a:p>
                      <a:endParaRPr kumimoji="1" lang="en-US" altLang="ja-JP" sz="1050" b="0" i="0" u="none" strike="noStrike" kern="1200" baseline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2655163"/>
                  </a:ext>
                </a:extLst>
              </a:tr>
              <a:tr h="784746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5</a:t>
                      </a:r>
                      <a:r>
                        <a:rPr kumimoji="1" lang="ja-JP" altLang="en-US" sz="105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．直近一年の主な活動内容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b="0" i="0" u="none" strike="noStrike" kern="120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直近一年の主な活動内容（</a:t>
                      </a:r>
                      <a:r>
                        <a:rPr kumimoji="1" lang="en-US" altLang="ja-JP" sz="1050" b="0" i="0" u="none" strike="noStrike" kern="120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150</a:t>
                      </a:r>
                      <a:r>
                        <a:rPr kumimoji="1" lang="ja-JP" altLang="en-US" sz="1050" b="0" i="0" u="none" strike="noStrike" kern="120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字程度まで）</a:t>
                      </a:r>
                      <a:r>
                        <a:rPr kumimoji="1" lang="en-US" altLang="ja-JP" sz="1050" b="0" i="0" u="none" strike="noStrike" kern="120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※</a:t>
                      </a:r>
                      <a:r>
                        <a:rPr kumimoji="1" lang="ja-JP" altLang="en-US" sz="1050" b="0" i="0" u="none" strike="noStrike" kern="120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数値で示せるものは、可能な限り、数値を用いて記載してください。 </a:t>
                      </a:r>
                    </a:p>
                    <a:p>
                      <a:r>
                        <a:rPr kumimoji="1" lang="ja-JP" altLang="en-US" sz="1050" b="0" i="0" u="none" strike="noStrike" kern="120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	</a:t>
                      </a:r>
                    </a:p>
                    <a:p>
                      <a:endParaRPr kumimoji="1" lang="ja-JP" altLang="en-US" sz="1050" b="0" i="0" u="none" strike="noStrike" kern="1200" baseline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3100013"/>
                  </a:ext>
                </a:extLst>
              </a:tr>
              <a:tr h="95641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6</a:t>
                      </a:r>
                      <a:r>
                        <a:rPr kumimoji="1" lang="ja-JP" altLang="en-US" sz="105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．連携している個人・団体、個人・団体との関係・役割分担等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0" i="0" u="none" strike="noStrike" kern="120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連携している個人・団体の名称、その個人・団体との関係・役割分担等（</a:t>
                      </a:r>
                      <a:r>
                        <a:rPr kumimoji="1" lang="en-US" altLang="ja-JP" sz="1050" b="0" i="0" u="none" strike="noStrike" kern="120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150</a:t>
                      </a:r>
                      <a:r>
                        <a:rPr kumimoji="1" lang="ja-JP" altLang="en-US" sz="1050" b="0" i="0" u="none" strike="noStrike" kern="120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字程度まで）	</a:t>
                      </a:r>
                    </a:p>
                    <a:p>
                      <a:endParaRPr kumimoji="1" lang="ja-JP" altLang="en-US" sz="1050" b="0" i="0" u="none" strike="noStrike" kern="1200" baseline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2194053"/>
                  </a:ext>
                </a:extLst>
              </a:tr>
              <a:tr h="61308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７</a:t>
                      </a:r>
                      <a:r>
                        <a:rPr kumimoji="1" lang="en-US" altLang="ja-JP" sz="105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.</a:t>
                      </a:r>
                      <a:r>
                        <a:rPr kumimoji="1" lang="ja-JP" altLang="en-US" sz="105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その他の</a:t>
                      </a:r>
                      <a:r>
                        <a:rPr kumimoji="1" lang="en-US" altLang="ja-JP" sz="105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PR</a:t>
                      </a:r>
                      <a:r>
                        <a:rPr kumimoji="1" lang="ja-JP" altLang="en-US" sz="105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ポイント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b="0" i="0" u="none" strike="noStrike" kern="120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推薦理由、自己</a:t>
                      </a:r>
                      <a:r>
                        <a:rPr kumimoji="1" lang="en-US" altLang="ja-JP" sz="1050" b="0" i="0" u="none" strike="noStrike" kern="120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PR</a:t>
                      </a:r>
                      <a:r>
                        <a:rPr kumimoji="1" lang="ja-JP" altLang="en-US" sz="1050" b="0" i="0" u="none" strike="noStrike" kern="120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、その他（</a:t>
                      </a:r>
                      <a:r>
                        <a:rPr kumimoji="1" lang="en-US" altLang="ja-JP" sz="1050" b="0" i="0" u="none" strike="noStrike" kern="120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100</a:t>
                      </a:r>
                      <a:r>
                        <a:rPr kumimoji="1" lang="ja-JP" altLang="en-US" sz="1050" b="0" i="0" u="none" strike="noStrike" kern="120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字程度まで） </a:t>
                      </a:r>
                      <a:endParaRPr kumimoji="1" lang="en-US" altLang="ja-JP" sz="1050" b="0" i="0" u="none" strike="noStrike" kern="1200" baseline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  <a:p>
                      <a:endParaRPr kumimoji="1" lang="en-US" altLang="ja-JP" sz="1050" b="0" i="0" u="none" strike="noStrike" kern="1200" baseline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  <a:p>
                      <a:endParaRPr kumimoji="1" lang="ja-JP" altLang="en-US" sz="1050" b="0" i="0" u="none" strike="noStrike" kern="1200" baseline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97365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125888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FB110AA6ACD827429CA8A68759D99D3C" ma:contentTypeVersion="15" ma:contentTypeDescription="新しいドキュメントを作成します。" ma:contentTypeScope="" ma:versionID="58649502b617877196647c1004d6bc87">
  <xsd:schema xmlns:xsd="http://www.w3.org/2001/XMLSchema" xmlns:xs="http://www.w3.org/2001/XMLSchema" xmlns:p="http://schemas.microsoft.com/office/2006/metadata/properties" xmlns:ns2="e6dbe5ca-ee0d-4c03-93de-40ecedb0b3ad" xmlns:ns3="8986ea33-d9e8-479f-a8bd-3085af8e588f" targetNamespace="http://schemas.microsoft.com/office/2006/metadata/properties" ma:root="true" ma:fieldsID="7a0207d30df85f1c66897ca7512c87f6" ns2:_="" ns3:_="">
    <xsd:import namespace="e6dbe5ca-ee0d-4c03-93de-40ecedb0b3ad"/>
    <xsd:import namespace="8986ea33-d9e8-479f-a8bd-3085af8e588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MediaServiceSearchPropertie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dbe5ca-ee0d-4c03-93de-40ecedb0b3a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4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lcf76f155ced4ddcb4097134ff3c332f" ma:index="16" nillable="true" ma:taxonomy="true" ma:internalName="lcf76f155ced4ddcb4097134ff3c332f" ma:taxonomyFieldName="MediaServiceImageTags" ma:displayName="画像タグ" ma:readOnly="false" ma:fieldId="{5cf76f15-5ced-4ddc-b409-7134ff3c332f}" ma:taxonomyMulti="true" ma:sspId="1e1c6816-2a4f-4461-93c7-8dd281d6228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986ea33-d9e8-479f-a8bd-3085af8e588f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48d4cecd-2ea0-4b6d-b974-f9443692f4de}" ma:internalName="TaxCatchAll" ma:showField="CatchAllData" ma:web="8986ea33-d9e8-479f-a8bd-3085af8e588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6dbe5ca-ee0d-4c03-93de-40ecedb0b3ad">
      <Terms xmlns="http://schemas.microsoft.com/office/infopath/2007/PartnerControls"/>
    </lcf76f155ced4ddcb4097134ff3c332f>
    <TaxCatchAll xmlns="8986ea33-d9e8-479f-a8bd-3085af8e588f" xsi:nil="true"/>
  </documentManagement>
</p:properties>
</file>

<file path=customXml/itemProps1.xml><?xml version="1.0" encoding="utf-8"?>
<ds:datastoreItem xmlns:ds="http://schemas.openxmlformats.org/officeDocument/2006/customXml" ds:itemID="{1FE184B5-6A7A-4360-A4B1-48C4C388788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6dbe5ca-ee0d-4c03-93de-40ecedb0b3ad"/>
    <ds:schemaRef ds:uri="8986ea33-d9e8-479f-a8bd-3085af8e588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386F35A-BED1-466A-BDDF-76C122F04DB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496DC1A-5890-47B2-A456-DE57EBB9965E}">
  <ds:schemaRefs>
    <ds:schemaRef ds:uri="e6dbe5ca-ee0d-4c03-93de-40ecedb0b3ad"/>
    <ds:schemaRef ds:uri="http://schemas.microsoft.com/office/2006/metadata/properties"/>
    <ds:schemaRef ds:uri="http://www.w3.org/XML/1998/namespace"/>
    <ds:schemaRef ds:uri="8986ea33-d9e8-479f-a8bd-3085af8e588f"/>
    <ds:schemaRef ds:uri="http://schemas.openxmlformats.org/package/2006/metadata/core-properties"/>
    <ds:schemaRef ds:uri="http://schemas.microsoft.com/office/infopath/2007/PartnerControls"/>
    <ds:schemaRef ds:uri="http://purl.org/dc/dcmitype/"/>
    <ds:schemaRef ds:uri="http://schemas.microsoft.com/office/2006/documentManagement/types"/>
    <ds:schemaRef ds:uri="http://purl.org/dc/elements/1.1/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433</TotalTime>
  <Words>778</Words>
  <Application>Microsoft Office PowerPoint</Application>
  <PresentationFormat>A4 210 x 297 mm</PresentationFormat>
  <Paragraphs>85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メイリオ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HM 01</dc:creator>
  <cp:lastModifiedBy>荒金 恵太(ARAGANE Keita)</cp:lastModifiedBy>
  <cp:revision>9</cp:revision>
  <cp:lastPrinted>2025-04-21T04:47:59Z</cp:lastPrinted>
  <dcterms:created xsi:type="dcterms:W3CDTF">2023-04-19T20:35:54Z</dcterms:created>
  <dcterms:modified xsi:type="dcterms:W3CDTF">2025-04-23T07:43:55Z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0x010100FB110AA6ACD827429CA8A68759D99D3C</vt:lpwstr>
  </property>
  <property fmtid="{D5CDD505-2E9C-101B-9397-08002B2CF9AE}" pid="3" name="MediaServiceImageTags">
    <vt:lpwstr/>
  </property>
</Properties>
</file>