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6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864" y="12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40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93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01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33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71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13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48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77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14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848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33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40B36-5BC1-407C-BF05-707E8B6F5A4A}" type="datetimeFigureOut">
              <a:rPr kumimoji="1" lang="ja-JP" altLang="en-US" smtClean="0"/>
              <a:t>2024/5/26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2116C-09FB-4F11-A395-5C25D5DECE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83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3145542-CD1B-D5BC-BF7B-9029F4B0839D}"/>
              </a:ext>
            </a:extLst>
          </p:cNvPr>
          <p:cNvSpPr txBox="1"/>
          <p:nvPr/>
        </p:nvSpPr>
        <p:spPr>
          <a:xfrm>
            <a:off x="506628" y="195818"/>
            <a:ext cx="61536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ja-JP" sz="14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６</a:t>
            </a:r>
            <a:r>
              <a:rPr lang="ja-JP" altLang="ja-JP" sz="14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年度「新しい東北」復興・創生の星顕彰</a:t>
            </a:r>
            <a:r>
              <a:rPr lang="ja-JP" altLang="en-US" sz="1400" b="1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推薦記入フォーム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56A3994-5C46-7499-7095-0AB461CEAC8B}"/>
              </a:ext>
            </a:extLst>
          </p:cNvPr>
          <p:cNvSpPr txBox="1"/>
          <p:nvPr/>
        </p:nvSpPr>
        <p:spPr>
          <a:xfrm>
            <a:off x="506628" y="691979"/>
            <a:ext cx="328166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推薦者について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自薦の場合もご記入ください</a:t>
            </a: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67F04FD6-CB9B-F225-427A-1C725F2435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998972"/>
              </p:ext>
            </p:extLst>
          </p:nvPr>
        </p:nvGraphicFramePr>
        <p:xfrm>
          <a:off x="575540" y="945895"/>
          <a:ext cx="6034266" cy="502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3195">
                  <a:extLst>
                    <a:ext uri="{9D8B030D-6E8A-4147-A177-3AD203B41FA5}">
                      <a16:colId xmlns:a16="http://schemas.microsoft.com/office/drawing/2014/main" val="1123209049"/>
                    </a:ext>
                  </a:extLst>
                </a:gridCol>
                <a:gridCol w="1490225">
                  <a:extLst>
                    <a:ext uri="{9D8B030D-6E8A-4147-A177-3AD203B41FA5}">
                      <a16:colId xmlns:a16="http://schemas.microsoft.com/office/drawing/2014/main" val="3131564758"/>
                    </a:ext>
                  </a:extLst>
                </a:gridCol>
                <a:gridCol w="522514">
                  <a:extLst>
                    <a:ext uri="{9D8B030D-6E8A-4147-A177-3AD203B41FA5}">
                      <a16:colId xmlns:a16="http://schemas.microsoft.com/office/drawing/2014/main" val="1425276860"/>
                    </a:ext>
                  </a:extLst>
                </a:gridCol>
                <a:gridCol w="722812">
                  <a:extLst>
                    <a:ext uri="{9D8B030D-6E8A-4147-A177-3AD203B41FA5}">
                      <a16:colId xmlns:a16="http://schemas.microsoft.com/office/drawing/2014/main" val="2335064210"/>
                    </a:ext>
                  </a:extLst>
                </a:gridCol>
                <a:gridCol w="2255520">
                  <a:extLst>
                    <a:ext uri="{9D8B030D-6E8A-4147-A177-3AD203B41FA5}">
                      <a16:colId xmlns:a16="http://schemas.microsoft.com/office/drawing/2014/main" val="1769334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推薦者名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住所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334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メールアドレス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673111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9880FE-43EA-CA0A-0545-C30F17F9CA0A}"/>
              </a:ext>
            </a:extLst>
          </p:cNvPr>
          <p:cNvSpPr txBox="1"/>
          <p:nvPr/>
        </p:nvSpPr>
        <p:spPr>
          <a:xfrm>
            <a:off x="506628" y="1575773"/>
            <a:ext cx="6244017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推薦する候補者について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】※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他薦の場合、推薦する候補者の了解を得てください。また推薦者にて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わかる項目のみ記入ください。</a:t>
            </a:r>
            <a:endParaRPr kumimoji="1"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9" name="表 7">
            <a:extLst>
              <a:ext uri="{FF2B5EF4-FFF2-40B4-BE49-F238E27FC236}">
                <a16:creationId xmlns:a16="http://schemas.microsoft.com/office/drawing/2014/main" id="{C278F32C-D0AC-3DEE-461A-CAADDE57A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656144"/>
              </p:ext>
            </p:extLst>
          </p:nvPr>
        </p:nvGraphicFramePr>
        <p:xfrm>
          <a:off x="608609" y="1991271"/>
          <a:ext cx="6051683" cy="7310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0711">
                  <a:extLst>
                    <a:ext uri="{9D8B030D-6E8A-4147-A177-3AD203B41FA5}">
                      <a16:colId xmlns:a16="http://schemas.microsoft.com/office/drawing/2014/main" val="1123209049"/>
                    </a:ext>
                  </a:extLst>
                </a:gridCol>
                <a:gridCol w="1227909">
                  <a:extLst>
                    <a:ext uri="{9D8B030D-6E8A-4147-A177-3AD203B41FA5}">
                      <a16:colId xmlns:a16="http://schemas.microsoft.com/office/drawing/2014/main" val="3131564758"/>
                    </a:ext>
                  </a:extLst>
                </a:gridCol>
                <a:gridCol w="627017">
                  <a:extLst>
                    <a:ext uri="{9D8B030D-6E8A-4147-A177-3AD203B41FA5}">
                      <a16:colId xmlns:a16="http://schemas.microsoft.com/office/drawing/2014/main" val="1425276860"/>
                    </a:ext>
                  </a:extLst>
                </a:gridCol>
                <a:gridCol w="653143">
                  <a:extLst>
                    <a:ext uri="{9D8B030D-6E8A-4147-A177-3AD203B41FA5}">
                      <a16:colId xmlns:a16="http://schemas.microsoft.com/office/drawing/2014/main" val="2335064210"/>
                    </a:ext>
                  </a:extLst>
                </a:gridCol>
                <a:gridCol w="696686">
                  <a:extLst>
                    <a:ext uri="{9D8B030D-6E8A-4147-A177-3AD203B41FA5}">
                      <a16:colId xmlns:a16="http://schemas.microsoft.com/office/drawing/2014/main" val="176933404"/>
                    </a:ext>
                  </a:extLst>
                </a:gridCol>
                <a:gridCol w="1846217">
                  <a:extLst>
                    <a:ext uri="{9D8B030D-6E8A-4147-A177-3AD203B41FA5}">
                      <a16:colId xmlns:a16="http://schemas.microsoft.com/office/drawing/2014/main" val="12438659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他薦・自薦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▢他薦　▢自薦</a:t>
                      </a: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他薦の場合、候補者の了解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b="0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▢あり　▢なし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334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候補者</a:t>
                      </a:r>
                      <a:endParaRPr kumimoji="1" lang="en-US" altLang="ja-JP" sz="105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個人・法人名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分野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Ａ 被災者支援、住まいとまちの復興、協働と継承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</a:t>
                      </a:r>
                      <a:r>
                        <a:rPr kumimoji="1" lang="ja-JP" altLang="ja-JP" sz="10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Ｂ 産業・生業の再生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7323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区分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00" spc="-3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▢自治体　▢公共団体・公益法人・財団法人　▢一般社団法人　▢特定非営利活動法人</a:t>
                      </a:r>
                      <a:endParaRPr kumimoji="1" lang="en-US" altLang="ja-JP" sz="1000" spc="-30" baseline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▢任意団体　▢会社　▢個人　▢学校　▢その他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i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0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8656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主な活動拠点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県・市町村・広域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住所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ja-JP" sz="1000" kern="12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9617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電話番号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メールアドレス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673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代表者名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i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活動開始年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［西暦　　　　］年（</a:t>
                      </a:r>
                      <a:r>
                        <a:rPr kumimoji="1" lang="ja-JP" altLang="en-US" sz="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追記情報　　　　　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593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復興庁に</a:t>
                      </a:r>
                      <a:endParaRPr kumimoji="1" lang="en-US" altLang="ja-JP" sz="105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係る履歴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表彰歴　［西暦　　　　］年、賞名（　　　　　　　　　　　　　　　　　　　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支援事業等活用歴［西暦　　　　］年、事業名（　　　　　　　　　　　　　　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事例集等掲載［西暦　　　　］年、事例集等名（　　　　　　　　　　　　　　）　　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b="1" i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321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その他の表彰等履歴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表彰歴　［西暦　　　　］年、賞名（　　　　　　　　　　　　　　　　　　　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その多（　　　　　　　　　　　　　　　　　　　　　　　　　　　　　　　　）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450811"/>
                  </a:ext>
                </a:extLst>
              </a:tr>
              <a:tr h="11760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視点①復興の進捗に応じた課題に対応しているか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対応した課題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分野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：▢心のケア・コミュニティ形成　▢移転元地等の活用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  ▢帰還等に向けた生活環境整備　▢震災伝承・教訓継承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  ▢その他（　　　　　　　　　　　　　　　　　　　）</a:t>
                      </a: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分野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：▢水産加工業の振興　▢観光業の振興　▢風評対策への取組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　  ▢福島イノベーションコースト構想の促進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          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▢その他（　　　　　　　　　　　　　　　　　　　）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4403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どのような理由で、どのような課題に着目したか（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200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930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視点③全国共通の課題解決に向けた先駆性・応用性があるか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A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：▢関係人口の拡大　地域との連携・協働　▢ＳＤＧｓ　▢女性活躍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　　  ▢その他</a:t>
                      </a:r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　　　　　　　　　　　　　　　　　　　）</a:t>
                      </a:r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B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：▢雇用創出 ▢域内循環創出（複数企業の協働化等を含む） ▢ＳＤＧｓ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           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▢女性活躍 ▢その他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055719"/>
                  </a:ext>
                </a:extLst>
              </a:tr>
              <a:tr h="141732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取組内容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取組内容（課題を解決するために、どのような取組を行っているか）（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350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数値で示せるものは、可能な限り数値を用いて記載してください。 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en-US" sz="13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	</a:t>
                      </a: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671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307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 7">
            <a:extLst>
              <a:ext uri="{FF2B5EF4-FFF2-40B4-BE49-F238E27FC236}">
                <a16:creationId xmlns:a16="http://schemas.microsoft.com/office/drawing/2014/main" id="{C278F32C-D0AC-3DEE-461A-CAADDE57A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481575"/>
              </p:ext>
            </p:extLst>
          </p:nvPr>
        </p:nvGraphicFramePr>
        <p:xfrm>
          <a:off x="575540" y="963658"/>
          <a:ext cx="6051683" cy="65950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0711">
                  <a:extLst>
                    <a:ext uri="{9D8B030D-6E8A-4147-A177-3AD203B41FA5}">
                      <a16:colId xmlns:a16="http://schemas.microsoft.com/office/drawing/2014/main" val="1123209049"/>
                    </a:ext>
                  </a:extLst>
                </a:gridCol>
                <a:gridCol w="5050972">
                  <a:extLst>
                    <a:ext uri="{9D8B030D-6E8A-4147-A177-3AD203B41FA5}">
                      <a16:colId xmlns:a16="http://schemas.microsoft.com/office/drawing/2014/main" val="3131564758"/>
                    </a:ext>
                  </a:extLst>
                </a:gridCol>
              </a:tblGrid>
              <a:tr h="12997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視点②団体としての自立性・自走性があるか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A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：人的・財政基盤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・前年度収入額（　　　　　　）円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・活動に携わる人員数（　　　　）人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B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：ビジネスモデル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・前年度売上（　　　　　　）円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・従業員数（　　　　）人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　・主な業種（　　　　　　　　　　　　　　　　　　　　　　　　　　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055719"/>
                  </a:ext>
                </a:extLst>
              </a:tr>
              <a:tr h="112807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．おもな実績成果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主な実績・成果（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200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開催頻度、参加者数、新規雇用者数等、可能な限り数値を用いて表してください。 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	</a:t>
                      </a: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671514"/>
                  </a:ext>
                </a:extLst>
              </a:tr>
              <a:tr h="7847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視点➃新規性・将来性があるか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A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：新たな手法の導入等について、分野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B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：新たな研究投資、新分野進出の挑戦等についての有無、概要（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100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1608935"/>
                  </a:ext>
                </a:extLst>
              </a:tr>
              <a:tr h="78474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 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今後のビジョン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今後のビジョン（どのようなビジョン（将来像）を描いているか）（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150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	</a:t>
                      </a: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655163"/>
                  </a:ext>
                </a:extLst>
              </a:tr>
              <a:tr h="78474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．直近一年の主な活動内容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直近一年の主な活動内容（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150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数値で示せるものは、可能な限り、数値を用いて記載してください。 </a:t>
                      </a:r>
                    </a:p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	</a:t>
                      </a: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3100013"/>
                  </a:ext>
                </a:extLst>
              </a:tr>
              <a:tr h="95641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．連携している個人・団体、個人・団体との関係・役割分担等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連携している個人・団体の名称、その個人・団体との関係・役割分担等（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150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	</a:t>
                      </a: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2194053"/>
                  </a:ext>
                </a:extLst>
              </a:tr>
              <a:tr h="6130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７</a:t>
                      </a: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その他の</a:t>
                      </a:r>
                      <a:r>
                        <a:rPr kumimoji="1" lang="en-US" altLang="ja-JP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PR</a:t>
                      </a:r>
                      <a:r>
                        <a:rPr kumimoji="1" lang="ja-JP" altLang="en-US" sz="105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ポイント</a:t>
                      </a: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推薦理由、自己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PR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、その他（</a:t>
                      </a:r>
                      <a:r>
                        <a:rPr kumimoji="1"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100</a:t>
                      </a:r>
                      <a:r>
                        <a:rPr kumimoji="1"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字程度まで） </a:t>
                      </a:r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  <a:p>
                      <a:endParaRPr kumimoji="1" lang="ja-JP" altLang="en-US" sz="1050" b="0" i="0" u="none" strike="noStrike" kern="1200" baseline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36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588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6dbe5ca-ee0d-4c03-93de-40ecedb0b3ad">
      <Terms xmlns="http://schemas.microsoft.com/office/infopath/2007/PartnerControls"/>
    </lcf76f155ced4ddcb4097134ff3c332f>
    <TaxCatchAll xmlns="8986ea33-d9e8-479f-a8bd-3085af8e588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B110AA6ACD827429CA8A68759D99D3C" ma:contentTypeVersion="15" ma:contentTypeDescription="新しいドキュメントを作成します。" ma:contentTypeScope="" ma:versionID="bb71f564fedd681b04d4862ec8b6285b">
  <xsd:schema xmlns:xsd="http://www.w3.org/2001/XMLSchema" xmlns:xs="http://www.w3.org/2001/XMLSchema" xmlns:p="http://schemas.microsoft.com/office/2006/metadata/properties" xmlns:ns2="e6dbe5ca-ee0d-4c03-93de-40ecedb0b3ad" xmlns:ns3="8986ea33-d9e8-479f-a8bd-3085af8e588f" targetNamespace="http://schemas.microsoft.com/office/2006/metadata/properties" ma:root="true" ma:fieldsID="d678a6f0251b0d8a9b45e6191042584a" ns2:_="" ns3:_="">
    <xsd:import namespace="e6dbe5ca-ee0d-4c03-93de-40ecedb0b3ad"/>
    <xsd:import namespace="8986ea33-d9e8-479f-a8bd-3085af8e58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be5ca-ee0d-4c03-93de-40ecedb0b3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86ea33-d9e8-479f-a8bd-3085af8e588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8d4cecd-2ea0-4b6d-b974-f9443692f4de}" ma:internalName="TaxCatchAll" ma:showField="CatchAllData" ma:web="8986ea33-d9e8-479f-a8bd-3085af8e58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96DC1A-5890-47B2-A456-DE57EBB9965E}">
  <ds:schemaRefs>
    <ds:schemaRef ds:uri="http://schemas.microsoft.com/office/2006/metadata/properties"/>
    <ds:schemaRef ds:uri="http://schemas.microsoft.com/office/infopath/2007/PartnerControls"/>
    <ds:schemaRef ds:uri="e6dbe5ca-ee0d-4c03-93de-40ecedb0b3ad"/>
    <ds:schemaRef ds:uri="8986ea33-d9e8-479f-a8bd-3085af8e588f"/>
  </ds:schemaRefs>
</ds:datastoreItem>
</file>

<file path=customXml/itemProps2.xml><?xml version="1.0" encoding="utf-8"?>
<ds:datastoreItem xmlns:ds="http://schemas.openxmlformats.org/officeDocument/2006/customXml" ds:itemID="{9386F35A-BED1-466A-BDDF-76C122F04D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D8416F-F347-45EF-9538-FBFD1E0089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dbe5ca-ee0d-4c03-93de-40ecedb0b3ad"/>
    <ds:schemaRef ds:uri="8986ea33-d9e8-479f-a8bd-3085af8e58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231</TotalTime>
  <Words>712</Words>
  <Application>Microsoft Office PowerPoint</Application>
  <PresentationFormat>A4 210 x 297 mm</PresentationFormat>
  <Paragraphs>87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HM 01</dc:creator>
  <cp:lastModifiedBy>貴志 小林</cp:lastModifiedBy>
  <cp:revision>7</cp:revision>
  <dcterms:created xsi:type="dcterms:W3CDTF">2023-04-19T20:35:54Z</dcterms:created>
  <dcterms:modified xsi:type="dcterms:W3CDTF">2024-05-26T04:30:42Z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0x010100FB110AA6ACD827429CA8A68759D99D3C</vt:lpwstr>
  </property>
</Properties>
</file>